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6858000" cx="12190400"/>
  <p:notesSz cx="6858000" cy="9144000"/>
  <p:embeddedFontLst>
    <p:embeddedFont>
      <p:font typeface="Source Code Pro"/>
      <p:regular r:id="rId45"/>
      <p:bold r:id="rId46"/>
      <p:italic r:id="rId47"/>
      <p:boldItalic r:id="rId48"/>
    </p:embeddedFont>
    <p:embeddedFont>
      <p:font typeface="Source Sans Pr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Nahikari Oterm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SourceCodePro-bold.fntdata"/><Relationship Id="rId45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SourceCodePro-boldItalic.fntdata"/><Relationship Id="rId47" Type="http://schemas.openxmlformats.org/officeDocument/2006/relationships/font" Target="fonts/SourceCodePro-italic.fntdata"/><Relationship Id="rId49" Type="http://schemas.openxmlformats.org/officeDocument/2006/relationships/font" Target="fonts/SourceSans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ourceSansPro-italic.fntdata"/><Relationship Id="rId50" Type="http://schemas.openxmlformats.org/officeDocument/2006/relationships/font" Target="fonts/SourceSansPro-bold.fntdata"/><Relationship Id="rId52" Type="http://schemas.openxmlformats.org/officeDocument/2006/relationships/font" Target="fonts/SourceSansPr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24T10:46:22.945">
    <p:pos x="6000" y="0"/>
    <p:text>@prubioam@zubirimanteo.com Hemen zuk gehitu gainontzekoa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ub.docker.com/search?image_filter=official&amp;q=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a7cc225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2a7cc225a0_0_6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a9c0971c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a9c0971cf_0_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a7cc225a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2a7cc225a0_0_2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a9c0971c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2a9c0971cf_0_1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ce63c438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2ce63c438c_0_1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a9c0971c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2a9c0971cf_0_12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ce63c438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2ce63c438c_0_7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a9c0971c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2a9c0971cf_0_6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a9c0971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2a9c0971cf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a9c0971c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Como podemos ver, no es obligatorio darle un nombre al contenedor, pero si no lo hacemos, se le dará automáticamente un nombre que puede que no reconozcamos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2a9c0971cf_0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cca582ee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2cca582eee_0_2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a9c0971c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2a9c0971cf_0_7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a9c0971c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2a9c0971cf_0_7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a9c0971c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2a9c0971cf_0_8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a9c0971c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2a9c0971cf_0_4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e63c438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Repositorio: </a:t>
            </a:r>
            <a:r>
              <a:rPr lang="es-ES" u="sng">
                <a:solidFill>
                  <a:schemeClr val="hlink"/>
                </a:solidFill>
                <a:hlinkClick r:id="rId2"/>
              </a:rPr>
              <a:t>https://hub.docker.com/search?image_filter=official&amp;q=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2ce63c438c_0_4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ce63c438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2ce63c438c_0_1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ce63c438c_0_10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ce63c438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2ce63c438c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2ce63c438c_0_10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2ce63c438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2ce63c438c_0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c9b098f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1c9b098f85_0_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7cc225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2a7cc225a0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c9b098f8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1c9b098f85_0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c9b098f8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1c9b098f85_0_10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c9b098f8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1c9b098f85_0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c9b098f8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1c9b098f85_0_3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c9b098f8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1c9b098f85_0_5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c9b098f8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1c9b098f85_0_5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c9b098f8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1c9b098f85_0_6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c9b098f85_0_7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11c9b098f8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1c9b098f85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ce63c438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2ce63c438c_0_8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a7cc225a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12a7cc225a0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a7cc225a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2a7cc225a0_0_8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a7cc225a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2a7cc225a0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a7cc225a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2a7cc225a0_0_7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a9c0971c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2a9c0971cf_0_10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-Izenburua">
  <p:cSld name="0-Izenburu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2618979" y="1868344"/>
            <a:ext cx="6765101" cy="2160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ource Sans Pro"/>
              <a:buNone/>
              <a:defRPr b="1" sz="5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828561" y="5042534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_unevoc.png" id="23" name="Google Shape;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Indizea">
  <p:cSld name="1-Indizea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  <a:defRPr b="1"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4295006" y="1988840"/>
            <a:ext cx="3600400" cy="3528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9250" lvl="1" marL="9144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9250" lvl="2" marL="13716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9250" lvl="3" marL="18288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9250" lvl="4" marL="22860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Char char="»"/>
              <a:defRPr sz="19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:\Mi unidad\ana\Tknika\LOGOs TKNIKA\header_ppt.png"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 tituluarekin">
  <p:cSld name="2-Atala tituluareki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ource Sans Pro"/>
              <a:buNone/>
              <a:defRPr b="1" sz="4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60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  <a:defRPr sz="3000">
                <a:solidFill>
                  <a:srgbClr val="CEDA2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19100" lvl="1" marL="914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419100" lvl="2" marL="1371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419100" lvl="3" marL="1828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419100" lvl="4" marL="2286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>
            <p:ph idx="3" type="pic"/>
          </p:nvPr>
        </p:nvSpPr>
        <p:spPr>
          <a:xfrm>
            <a:off x="8039100" y="2205038"/>
            <a:ext cx="3529013" cy="381635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Amaiera">
  <p:cSld name="3-Amaiera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/>
          <p:nvPr>
            <p:ph type="title"/>
          </p:nvPr>
        </p:nvSpPr>
        <p:spPr>
          <a:xfrm>
            <a:off x="609521" y="1288131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None/>
              <a:defRPr b="1"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idx="1" type="subTitle"/>
          </p:nvPr>
        </p:nvSpPr>
        <p:spPr>
          <a:xfrm>
            <a:off x="1828561" y="5038328"/>
            <a:ext cx="8533289" cy="334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9" name="Google Shape;49;p5"/>
          <p:cNvCxnSpPr/>
          <p:nvPr/>
        </p:nvCxnSpPr>
        <p:spPr>
          <a:xfrm>
            <a:off x="622598" y="5373216"/>
            <a:ext cx="1094521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5"/>
          <p:cNvSpPr txBox="1"/>
          <p:nvPr/>
        </p:nvSpPr>
        <p:spPr>
          <a:xfrm>
            <a:off x="635542" y="2852936"/>
            <a:ext cx="1093227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pic>
        <p:nvPicPr>
          <p:cNvPr descr="G:\Mi unidad\ana\Tknika\LOGOs TKNIKA\header_ppt_unevoc.png"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Atala">
  <p:cSld name="2-Atala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6565359"/>
            <a:ext cx="12190413" cy="2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 txBox="1"/>
          <p:nvPr>
            <p:ph idx="1" type="body"/>
          </p:nvPr>
        </p:nvSpPr>
        <p:spPr>
          <a:xfrm>
            <a:off x="622598" y="1192033"/>
            <a:ext cx="7200800" cy="4829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/>
          <p:nvPr>
            <p:ph idx="2" type="pic"/>
          </p:nvPr>
        </p:nvSpPr>
        <p:spPr>
          <a:xfrm>
            <a:off x="8039100" y="1192033"/>
            <a:ext cx="3529013" cy="482935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G:\Mi unidad\ana\Tknika\LOGOs TKNIKA\header_ppt.png" id="59" name="Google Shape;5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206" y="260648"/>
            <a:ext cx="10944000" cy="38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6463" y="6165304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.xml"/><Relationship Id="rId4" Type="http://schemas.openxmlformats.org/officeDocument/2006/relationships/hyperlink" Target="https://docs.docker.com/desktop/windows/install/" TargetMode="External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ub.docker.com/search?image_filter=official&amp;q=" TargetMode="External"/><Relationship Id="rId4" Type="http://schemas.openxmlformats.org/officeDocument/2006/relationships/hyperlink" Target="https://drive.google.com/file/d/1D3pIKY8CjABVwBF2G02y4QzPedQloK5v/view?usp=sharing" TargetMode="External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s://hub.docker.com" TargetMode="External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mailto:info@tknika.eus" TargetMode="External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/>
        </p:nvSpPr>
        <p:spPr>
          <a:xfrm>
            <a:off x="780950" y="2132856"/>
            <a:ext cx="1044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s-ES" sz="5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Docker</a:t>
            </a:r>
            <a:endParaRPr/>
          </a:p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8739781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7391350" y="116632"/>
            <a:ext cx="1296144" cy="7920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68" name="Google Shape;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 txBox="1"/>
          <p:nvPr/>
        </p:nvSpPr>
        <p:spPr>
          <a:xfrm>
            <a:off x="874626" y="4973106"/>
            <a:ext cx="10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COLABORADORES: </a:t>
            </a:r>
            <a:r>
              <a:rPr lang="es-ES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Nahikari Otermin</a:t>
            </a:r>
            <a:r>
              <a:rPr b="0" i="0" lang="es-ES" sz="20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Pablo Rubio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48" name="Google Shape;148;p1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757325" y="2608575"/>
            <a:ext cx="66393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También conocidos como </a:t>
            </a:r>
            <a:r>
              <a:rPr lang="es-ES" sz="1500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Registros Docker, contienen imágenes creadas por los usuarios y puestas a disposición del público</a:t>
            </a:r>
            <a:r>
              <a:rPr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Podemos encontrar repositorios </a:t>
            </a:r>
            <a:r>
              <a:rPr b="1"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públicos</a:t>
            </a:r>
            <a:r>
              <a:rPr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y totalmente gratuitos o repositorios </a:t>
            </a:r>
            <a:r>
              <a:rPr b="1"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privados </a:t>
            </a:r>
            <a:r>
              <a:rPr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donde tendremos que comprar las imágenes que necesitemos. 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Estos registros permiten desarrollar o desplegar aplicaciones de forma simple y rápida en base a plantillas, reduciendo el tiempo de creación o implementación de aplicaciones o sistemas.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16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Repositorios </a:t>
            </a:r>
            <a:r>
              <a:rPr lang="es-ES"/>
              <a:t>Docker</a:t>
            </a:r>
            <a:endParaRPr/>
          </a:p>
        </p:txBody>
      </p:sp>
      <p:pic>
        <p:nvPicPr>
          <p:cNvPr id="151" name="Google Shape;151;p16"/>
          <p:cNvPicPr preferRelativeResize="0"/>
          <p:nvPr/>
        </p:nvPicPr>
        <p:blipFill rotWithShape="1">
          <a:blip r:embed="rId3">
            <a:alphaModFix/>
          </a:blip>
          <a:srcRect b="0" l="32072" r="32487" t="0"/>
          <a:stretch/>
        </p:blipFill>
        <p:spPr>
          <a:xfrm>
            <a:off x="7893026" y="2681925"/>
            <a:ext cx="2844300" cy="25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57" name="Google Shape;157;p1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622600" y="2204875"/>
            <a:ext cx="66729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highlight>
                  <a:srgbClr val="FFFFFF"/>
                </a:highlight>
              </a:rPr>
              <a:t>Virtual Machine</a:t>
            </a:r>
            <a:endParaRPr b="1" sz="1800"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ES" sz="1500">
                <a:highlight>
                  <a:srgbClr val="FFFFFF"/>
                </a:highlight>
              </a:rPr>
              <a:t>SO completo funcionando de manera aislada sobre otro SO completo.</a:t>
            </a:r>
            <a:endParaRPr sz="1500"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-ES" sz="1500">
                <a:highlight>
                  <a:srgbClr val="FFFFFF"/>
                </a:highlight>
              </a:rPr>
              <a:t>Permite compartir el </a:t>
            </a:r>
            <a:r>
              <a:rPr i="1" lang="es-ES" sz="1500">
                <a:highlight>
                  <a:srgbClr val="FFFFFF"/>
                </a:highlight>
              </a:rPr>
              <a:t>hardware</a:t>
            </a:r>
            <a:r>
              <a:rPr lang="es-ES" sz="1500">
                <a:highlight>
                  <a:srgbClr val="FFFFFF"/>
                </a:highlight>
              </a:rPr>
              <a:t> de modo que lo puedan utilizar </a:t>
            </a:r>
            <a:r>
              <a:rPr b="1" lang="es-ES" sz="1500">
                <a:highlight>
                  <a:srgbClr val="FFFFFF"/>
                </a:highlight>
              </a:rPr>
              <a:t>varios sistemas opera</a:t>
            </a:r>
            <a:r>
              <a:rPr b="1" lang="es-ES" sz="1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tivos</a:t>
            </a:r>
            <a:r>
              <a:rPr lang="es-ES" sz="15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al mismo tiempo</a:t>
            </a:r>
            <a:endParaRPr sz="15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7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Docker vs. Máquina virtual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0" l="0" r="55029" t="0"/>
          <a:stretch/>
        </p:blipFill>
        <p:spPr>
          <a:xfrm>
            <a:off x="7442400" y="2204880"/>
            <a:ext cx="2844300" cy="328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622600" y="2204875"/>
            <a:ext cx="66729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highlight>
                  <a:srgbClr val="FFFFFF"/>
                </a:highlight>
              </a:rPr>
              <a:t>Docker</a:t>
            </a:r>
            <a:endParaRPr b="1" sz="1800">
              <a:highlight>
                <a:srgbClr val="FFFFFF"/>
              </a:highlight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ES" sz="1500">
                <a:highlight>
                  <a:srgbClr val="FFFFFF"/>
                </a:highlight>
              </a:rPr>
              <a:t>En lugar de albergar un SO completo, comparten los recursos del propio SO "host" sobre el que se ejecutan.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Docker vs. Máquina virtual</a:t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 rotWithShape="1">
          <a:blip r:embed="rId3">
            <a:alphaModFix/>
          </a:blip>
          <a:srcRect b="0" l="52335" r="0" t="0"/>
          <a:stretch/>
        </p:blipFill>
        <p:spPr>
          <a:xfrm>
            <a:off x="7531175" y="2327137"/>
            <a:ext cx="3014617" cy="32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75" name="Google Shape;175;p1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76" name="Google Shape;176;p19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Docker vs. Máquina virtual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50" y="2417775"/>
            <a:ext cx="6173975" cy="32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83" name="Google Shape;183;p2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84" name="Google Shape;184;p20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Instalación</a:t>
            </a:r>
            <a:endParaRPr/>
          </a:p>
        </p:txBody>
      </p:sp>
      <p:sp>
        <p:nvSpPr>
          <p:cNvPr id="185" name="Google Shape;185;p20"/>
          <p:cNvSpPr txBox="1"/>
          <p:nvPr/>
        </p:nvSpPr>
        <p:spPr>
          <a:xfrm>
            <a:off x="3778175" y="2917425"/>
            <a:ext cx="48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https://docs.docker.com/desktop/windows/install/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625" y="2307900"/>
            <a:ext cx="2819400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ctrTitle"/>
          </p:nvPr>
        </p:nvSpPr>
        <p:spPr>
          <a:xfrm>
            <a:off x="2618979" y="1868344"/>
            <a:ext cx="6765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622598" y="2204864"/>
            <a:ext cx="72009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Para ver la lista de los contenedores/imagenes que tenemos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container/image</a:t>
            </a:r>
            <a:r>
              <a:rPr b="1" lang="es-ES" sz="1600">
                <a:latin typeface="Source Code Pro"/>
                <a:ea typeface="Source Code Pro"/>
                <a:cs typeface="Source Code Pro"/>
                <a:sym typeface="Source Code Pro"/>
              </a:rPr>
              <a:t> ls </a:t>
            </a: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[OPTIONS]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docker container</a:t>
            </a:r>
            <a:r>
              <a:rPr b="1" lang="es-ES">
                <a:latin typeface="Source Code Pro"/>
                <a:ea typeface="Source Code Pro"/>
                <a:cs typeface="Source Code Pro"/>
                <a:sym typeface="Source Code Pro"/>
              </a:rPr>
              <a:t> ls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			En este caso no tenemos ningún contenedor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13716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docker image </a:t>
            </a:r>
            <a:r>
              <a:rPr b="1" lang="es-ES">
                <a:latin typeface="Source Code Pro"/>
                <a:ea typeface="Source Code Pro"/>
                <a:cs typeface="Source Code Pro"/>
                <a:sym typeface="Source Code Pro"/>
              </a:rPr>
              <a:t>ls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			En este caso tenemos dos imágenes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0" name="Google Shape;200;p22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LS</a:t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275" y="4701388"/>
            <a:ext cx="5600700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275" y="3366825"/>
            <a:ext cx="4733840" cy="459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622600" y="2204875"/>
            <a:ext cx="62943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Para ver la lista de los contenedores que tenemos ejecutando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/>
              <a:t>docker </a:t>
            </a:r>
            <a:r>
              <a:rPr b="1" lang="es-ES"/>
              <a:t>ps </a:t>
            </a:r>
            <a:r>
              <a:rPr lang="es-ES"/>
              <a:t>[OPTIONS]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PS</a:t>
            </a:r>
            <a:endParaRPr/>
          </a:p>
        </p:txBody>
      </p:sp>
      <p:sp>
        <p:nvSpPr>
          <p:cNvPr id="211" name="Google Shape;211;p23"/>
          <p:cNvSpPr txBox="1"/>
          <p:nvPr/>
        </p:nvSpPr>
        <p:spPr>
          <a:xfrm>
            <a:off x="7059975" y="2204875"/>
            <a:ext cx="48468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[OPTIONS]</a:t>
            </a:r>
            <a:endParaRPr b="1" sz="2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-a, –all:</a:t>
            </a: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 utiliza para mostrar todos los contenedores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</a:t>
            </a:r>
            <a:r>
              <a:rPr b="1"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f, –filter: </a:t>
            </a: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 utiliza para filtrar la lista según la condición aplicada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–format: </a:t>
            </a: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 utiliza para manipular la salida utilizando una plantilla GO que significa cómo debería verse la salida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-n, –last: </a:t>
            </a: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muestra los últimos contenedores creados incluyendo todos los estados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-l, –latest:</a:t>
            </a: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se utiliza para mostrar el último contenedor creado independientemente del estado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–no-trunc: </a:t>
            </a: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muestra salida sin truncar los datos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-q, –quiet: </a:t>
            </a: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solo muestra el ID numérico de los contenedores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-s, –size: </a:t>
            </a: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muestra el tamaño total del archivo del contenedor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</a:t>
            </a:r>
            <a:r>
              <a:rPr lang="es-ES"/>
              <a:t>Docker</a:t>
            </a:r>
            <a:endParaRPr/>
          </a:p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622600" y="2204875"/>
            <a:ext cx="10114500" cy="143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Podremos descargar imágenes, normalmente desde Dockerhub, aunque podemos tener más repositorios de imágenes</a:t>
            </a:r>
            <a:endParaRPr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-ES" sz="1500">
                <a:latin typeface="Source Code Pro"/>
                <a:ea typeface="Source Code Pro"/>
                <a:cs typeface="Source Code Pro"/>
                <a:sym typeface="Source Code Pro"/>
              </a:rPr>
              <a:t>docker </a:t>
            </a:r>
            <a:r>
              <a:rPr b="1" lang="es-ES" sz="1500">
                <a:latin typeface="Source Code Pro"/>
                <a:ea typeface="Source Code Pro"/>
                <a:cs typeface="Source Code Pro"/>
                <a:sym typeface="Source Code Pro"/>
              </a:rPr>
              <a:t>pull </a:t>
            </a:r>
            <a:r>
              <a:rPr lang="es-ES" sz="1500">
                <a:latin typeface="Source Code Pro"/>
                <a:ea typeface="Source Code Pro"/>
                <a:cs typeface="Source Code Pro"/>
                <a:sym typeface="Source Code Pro"/>
              </a:rPr>
              <a:t>[OPTIONS] </a:t>
            </a:r>
            <a:r>
              <a:rPr b="1" lang="es-ES" sz="1500">
                <a:latin typeface="Source Code Pro"/>
                <a:ea typeface="Source Code Pro"/>
                <a:cs typeface="Source Code Pro"/>
                <a:sym typeface="Source Code Pro"/>
              </a:rPr>
              <a:t>NAME</a:t>
            </a:r>
            <a:r>
              <a:rPr lang="es-ES" sz="1500">
                <a:latin typeface="Source Code Pro"/>
                <a:ea typeface="Source Code Pro"/>
                <a:cs typeface="Source Code Pro"/>
                <a:sym typeface="Source Code Pro"/>
              </a:rPr>
              <a:t>[:TAG|@DIGEST]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Code Pro"/>
              <a:buChar char="➢"/>
            </a:pPr>
            <a:r>
              <a:rPr lang="es-ES" sz="1500">
                <a:latin typeface="Source Code Pro"/>
                <a:ea typeface="Source Code Pro"/>
                <a:cs typeface="Source Code Pro"/>
                <a:sym typeface="Source Code Pro"/>
              </a:rPr>
              <a:t>docker pull hello-world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Pull</a:t>
            </a:r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800" y="3721776"/>
            <a:ext cx="4484400" cy="23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27" name="Google Shape;227;p25"/>
          <p:cNvSpPr txBox="1"/>
          <p:nvPr>
            <p:ph idx="1" type="body"/>
          </p:nvPr>
        </p:nvSpPr>
        <p:spPr>
          <a:xfrm>
            <a:off x="286000" y="2204850"/>
            <a:ext cx="10198800" cy="106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Para arrancar un contenedor a partir de una imagen</a:t>
            </a:r>
            <a:endParaRPr/>
          </a:p>
          <a:p>
            <a:pPr indent="-317500" lvl="1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ES" sz="1400">
                <a:latin typeface="Source Code Pro"/>
                <a:ea typeface="Source Code Pro"/>
                <a:cs typeface="Source Code Pro"/>
                <a:sym typeface="Source Code Pro"/>
              </a:rPr>
              <a:t>docker </a:t>
            </a:r>
            <a:r>
              <a:rPr b="1" lang="es-ES" sz="1400">
                <a:latin typeface="Source Code Pro"/>
                <a:ea typeface="Source Code Pro"/>
                <a:cs typeface="Source Code Pro"/>
                <a:sym typeface="Source Code Pro"/>
              </a:rPr>
              <a:t>run</a:t>
            </a:r>
            <a:r>
              <a:rPr lang="es-ES" sz="1400">
                <a:latin typeface="Source Code Pro"/>
                <a:ea typeface="Source Code Pro"/>
                <a:cs typeface="Source Code Pro"/>
                <a:sym typeface="Source Code Pro"/>
              </a:rPr>
              <a:t> [OPTIONS] </a:t>
            </a:r>
            <a:r>
              <a:rPr b="1" lang="es-ES" sz="1400">
                <a:latin typeface="Source Code Pro"/>
                <a:ea typeface="Source Code Pro"/>
                <a:cs typeface="Source Code Pro"/>
                <a:sym typeface="Source Code Pro"/>
              </a:rPr>
              <a:t>IMAGE</a:t>
            </a:r>
            <a:r>
              <a:rPr lang="es-ES" sz="1400">
                <a:latin typeface="Source Code Pro"/>
                <a:ea typeface="Source Code Pro"/>
                <a:cs typeface="Source Code Pro"/>
                <a:sym typeface="Source Code Pro"/>
              </a:rPr>
              <a:t>[:TAG|@DIGEST][COMMAND][ARG…]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➢"/>
            </a:pPr>
            <a:r>
              <a:rPr lang="es-ES" sz="1400">
                <a:latin typeface="Source Code Pro"/>
                <a:ea typeface="Source Code Pro"/>
                <a:cs typeface="Source Code Pro"/>
                <a:sym typeface="Source Code Pro"/>
              </a:rPr>
              <a:t>docker run </a:t>
            </a:r>
            <a:r>
              <a:rPr lang="es-ES" sz="1400">
                <a:latin typeface="Source Code Pro"/>
                <a:ea typeface="Source Code Pro"/>
                <a:cs typeface="Source Code Pro"/>
                <a:sym typeface="Source Code Pro"/>
              </a:rPr>
              <a:t>--</a:t>
            </a:r>
            <a:r>
              <a:rPr lang="es-ES" sz="1400">
                <a:latin typeface="Source Code Pro"/>
                <a:ea typeface="Source Code Pro"/>
                <a:cs typeface="Source Code Pro"/>
                <a:sym typeface="Source Code Pro"/>
              </a:rPr>
              <a:t>name hola-mundo hello-world</a:t>
            </a:r>
            <a:endParaRPr sz="1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8" name="Google Shape;228;p25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Run</a:t>
            </a:r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0" l="0" r="0" t="8282"/>
          <a:stretch/>
        </p:blipFill>
        <p:spPr>
          <a:xfrm>
            <a:off x="7017875" y="2156626"/>
            <a:ext cx="4648899" cy="23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/>
          <p:nvPr/>
        </p:nvSpPr>
        <p:spPr>
          <a:xfrm rot="5400000">
            <a:off x="2653025" y="2419400"/>
            <a:ext cx="69300" cy="952500"/>
          </a:xfrm>
          <a:prstGeom prst="rightBrace">
            <a:avLst>
              <a:gd fmla="val 50000" name="adj1"/>
              <a:gd fmla="val 16076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25"/>
          <p:cNvCxnSpPr>
            <a:stCxn id="230" idx="1"/>
          </p:cNvCxnSpPr>
          <p:nvPr/>
        </p:nvCxnSpPr>
        <p:spPr>
          <a:xfrm>
            <a:off x="3010801" y="2930300"/>
            <a:ext cx="464400" cy="20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5"/>
          <p:cNvSpPr/>
          <p:nvPr/>
        </p:nvSpPr>
        <p:spPr>
          <a:xfrm rot="-5400000">
            <a:off x="3757150" y="2284650"/>
            <a:ext cx="126300" cy="1851300"/>
          </a:xfrm>
          <a:prstGeom prst="rightBracket">
            <a:avLst>
              <a:gd fmla="val 8164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 rot="5400000">
            <a:off x="3507525" y="2617575"/>
            <a:ext cx="52500" cy="556200"/>
          </a:xfrm>
          <a:prstGeom prst="rightBrace">
            <a:avLst>
              <a:gd fmla="val 50000" name="adj1"/>
              <a:gd fmla="val 16076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25"/>
          <p:cNvCxnSpPr>
            <a:endCxn id="235" idx="2"/>
          </p:cNvCxnSpPr>
          <p:nvPr/>
        </p:nvCxnSpPr>
        <p:spPr>
          <a:xfrm>
            <a:off x="3735350" y="2930250"/>
            <a:ext cx="1684200" cy="21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5"/>
          <p:cNvSpPr/>
          <p:nvPr/>
        </p:nvSpPr>
        <p:spPr>
          <a:xfrm rot="-5400000">
            <a:off x="5356400" y="2604900"/>
            <a:ext cx="126300" cy="1210800"/>
          </a:xfrm>
          <a:prstGeom prst="rightBracket">
            <a:avLst>
              <a:gd fmla="val 8164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25" y="4650163"/>
            <a:ext cx="11268075" cy="181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" name="Google Shape;237;p25"/>
          <p:cNvGrpSpPr/>
          <p:nvPr/>
        </p:nvGrpSpPr>
        <p:grpSpPr>
          <a:xfrm>
            <a:off x="8462725" y="5309600"/>
            <a:ext cx="1433100" cy="906300"/>
            <a:chOff x="8462725" y="5309600"/>
            <a:chExt cx="1433100" cy="906300"/>
          </a:xfrm>
        </p:grpSpPr>
        <p:sp>
          <p:nvSpPr>
            <p:cNvPr id="238" name="Google Shape;238;p25"/>
            <p:cNvSpPr txBox="1"/>
            <p:nvPr/>
          </p:nvSpPr>
          <p:spPr>
            <a:xfrm>
              <a:off x="8462725" y="5861900"/>
              <a:ext cx="1433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si le damos nombre</a:t>
              </a:r>
              <a:endParaRPr sz="1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39" name="Google Shape;239;p25"/>
            <p:cNvCxnSpPr>
              <a:stCxn id="238" idx="0"/>
            </p:cNvCxnSpPr>
            <p:nvPr/>
          </p:nvCxnSpPr>
          <p:spPr>
            <a:xfrm flipH="1" rot="10800000">
              <a:off x="9179275" y="5309600"/>
              <a:ext cx="413400" cy="552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0" name="Google Shape;240;p25"/>
          <p:cNvGrpSpPr/>
          <p:nvPr/>
        </p:nvGrpSpPr>
        <p:grpSpPr>
          <a:xfrm>
            <a:off x="9895825" y="5211150"/>
            <a:ext cx="1617300" cy="1072500"/>
            <a:chOff x="9895825" y="5211150"/>
            <a:chExt cx="1617300" cy="1072500"/>
          </a:xfrm>
        </p:grpSpPr>
        <p:sp>
          <p:nvSpPr>
            <p:cNvPr id="241" name="Google Shape;241;p25"/>
            <p:cNvSpPr txBox="1"/>
            <p:nvPr/>
          </p:nvSpPr>
          <p:spPr>
            <a:xfrm>
              <a:off x="9895825" y="5929650"/>
              <a:ext cx="1617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si NO le damos nombre</a:t>
              </a:r>
              <a:endParaRPr sz="11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242" name="Google Shape;242;p25"/>
            <p:cNvCxnSpPr>
              <a:stCxn id="241" idx="0"/>
            </p:cNvCxnSpPr>
            <p:nvPr/>
          </p:nvCxnSpPr>
          <p:spPr>
            <a:xfrm flipH="1" rot="10800000">
              <a:off x="10704475" y="5211150"/>
              <a:ext cx="9300" cy="71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title"/>
          </p:nvPr>
        </p:nvSpPr>
        <p:spPr>
          <a:xfrm>
            <a:off x="478582" y="1124744"/>
            <a:ext cx="1116124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s-ES"/>
              <a:t>Docker</a:t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736463" y="6232227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76" name="Google Shape;76;p8"/>
          <p:cNvSpPr txBox="1"/>
          <p:nvPr>
            <p:ph idx="1" type="body"/>
          </p:nvPr>
        </p:nvSpPr>
        <p:spPr>
          <a:xfrm>
            <a:off x="1080575" y="1988850"/>
            <a:ext cx="72585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b="1" lang="es-ES" sz="1800">
                <a:highlight>
                  <a:srgbClr val="FFFFFF"/>
                </a:highlight>
              </a:rPr>
              <a:t>Teoría Docker</a:t>
            </a:r>
            <a:endParaRPr b="1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b="1" lang="es-ES" sz="1800">
                <a:highlight>
                  <a:srgbClr val="FFFFFF"/>
                </a:highlight>
              </a:rPr>
              <a:t>Comandos Docker</a:t>
            </a:r>
            <a:endParaRPr b="1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b="1" lang="es-ES" sz="1800">
                <a:highlight>
                  <a:srgbClr val="FFFFFF"/>
                </a:highlight>
              </a:rPr>
              <a:t>DockerHub</a:t>
            </a:r>
            <a:endParaRPr b="1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b="1" lang="es-ES" sz="1800">
                <a:highlight>
                  <a:srgbClr val="FFFFFF"/>
                </a:highlight>
              </a:rPr>
              <a:t>Sintaxis Dockerfile</a:t>
            </a:r>
            <a:endParaRPr b="1" sz="1800"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b="1" lang="es-ES" sz="1800">
                <a:highlight>
                  <a:srgbClr val="FFFFFF"/>
                </a:highlight>
              </a:rPr>
              <a:t>Contenerización de la aplicación Java y subirlo a DockerHub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248" name="Google Shape;248;p2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622598" y="2204864"/>
            <a:ext cx="72009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Ejectuta un comando en un contenedor que se esté ejecutando actualmente</a:t>
            </a:r>
            <a:endParaRPr/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docker </a:t>
            </a:r>
            <a:r>
              <a:rPr b="1" lang="es-ES">
                <a:latin typeface="Source Code Pro"/>
                <a:ea typeface="Source Code Pro"/>
                <a:cs typeface="Source Code Pro"/>
                <a:sym typeface="Source Code Pro"/>
              </a:rPr>
              <a:t>exec </a:t>
            </a: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[OPTIONS] </a:t>
            </a:r>
            <a:r>
              <a:rPr b="1" lang="es-ES">
                <a:latin typeface="Source Code Pro"/>
                <a:ea typeface="Source Code Pro"/>
                <a:cs typeface="Source Code Pro"/>
                <a:sym typeface="Source Code Pro"/>
              </a:rPr>
              <a:t>CONTAINER COMMAND</a:t>
            </a: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 [ARG…]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exec mynginx bash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0" name="Google Shape;250;p26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Exec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7" name="Google Shape;257;p27"/>
          <p:cNvSpPr txBox="1"/>
          <p:nvPr>
            <p:ph idx="1" type="body"/>
          </p:nvPr>
        </p:nvSpPr>
        <p:spPr>
          <a:xfrm>
            <a:off x="622600" y="2204875"/>
            <a:ext cx="72009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Para terminar la ejecución de un contenedor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</a:t>
            </a:r>
            <a:r>
              <a:rPr b="1" lang="es-ES" sz="1600">
                <a:latin typeface="Source Code Pro"/>
                <a:ea typeface="Source Code Pro"/>
                <a:cs typeface="Source Code Pro"/>
                <a:sym typeface="Source Code Pro"/>
              </a:rPr>
              <a:t>kill </a:t>
            </a: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[OPTIONS] </a:t>
            </a:r>
            <a:r>
              <a:rPr b="1" lang="es-ES" sz="1600">
                <a:latin typeface="Source Code Pro"/>
                <a:ea typeface="Source Code Pro"/>
                <a:cs typeface="Source Code Pro"/>
                <a:sym typeface="Source Code Pro"/>
              </a:rPr>
              <a:t>CONTAINER </a:t>
            </a: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[CONTAINER…]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kill 4f6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kill 2nginx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8" name="Google Shape;258;p27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Kill</a:t>
            </a:r>
            <a:endParaRPr/>
          </a:p>
        </p:txBody>
      </p:sp>
      <p:pic>
        <p:nvPicPr>
          <p:cNvPr id="259" name="Google Shape;2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363" y="4529025"/>
            <a:ext cx="877252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/>
        </p:nvSpPr>
        <p:spPr>
          <a:xfrm>
            <a:off x="2438050" y="3806500"/>
            <a:ext cx="765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es necesario escribir todo el ID. Es suficiente con las 3 primeras letras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778600" y="4915425"/>
            <a:ext cx="1014600" cy="1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27"/>
          <p:cNvCxnSpPr>
            <a:stCxn id="260" idx="1"/>
            <a:endCxn id="261" idx="0"/>
          </p:cNvCxnSpPr>
          <p:nvPr/>
        </p:nvCxnSpPr>
        <p:spPr>
          <a:xfrm flipH="1">
            <a:off x="1286050" y="4145050"/>
            <a:ext cx="1152000" cy="770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268" name="Google Shape;268;p28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622601" y="2204875"/>
            <a:ext cx="111906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Para eliminar contenedores que no queramos volver a utilizar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</a:t>
            </a:r>
            <a:r>
              <a:rPr b="1" lang="es-ES" sz="1600">
                <a:latin typeface="Source Code Pro"/>
                <a:ea typeface="Source Code Pro"/>
                <a:cs typeface="Source Code Pro"/>
                <a:sym typeface="Source Code Pro"/>
              </a:rPr>
              <a:t>rm </a:t>
            </a: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[OPTIONS] </a:t>
            </a:r>
            <a:r>
              <a:rPr b="1" lang="es-ES" sz="1600">
                <a:latin typeface="Source Code Pro"/>
                <a:ea typeface="Source Code Pro"/>
                <a:cs typeface="Source Code Pro"/>
                <a:sym typeface="Source Code Pro"/>
              </a:rPr>
              <a:t>CONTAINER </a:t>
            </a: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[CONTAINER…]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➢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rm d6a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       No es necesario escribir todo el ID. Es suficiente con las 3 primeras letras</a:t>
            </a:r>
            <a:endParaRPr sz="1200"/>
          </a:p>
        </p:txBody>
      </p:sp>
      <p:sp>
        <p:nvSpPr>
          <p:cNvPr id="270" name="Google Shape;270;p28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Rm</a:t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563" y="4044325"/>
            <a:ext cx="10744674" cy="18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/>
          <p:nvPr/>
        </p:nvSpPr>
        <p:spPr>
          <a:xfrm>
            <a:off x="841475" y="4476625"/>
            <a:ext cx="967800" cy="15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8"/>
          <p:cNvCxnSpPr>
            <a:endCxn id="272" idx="0"/>
          </p:cNvCxnSpPr>
          <p:nvPr/>
        </p:nvCxnSpPr>
        <p:spPr>
          <a:xfrm flipH="1">
            <a:off x="1325375" y="3668725"/>
            <a:ext cx="954900" cy="807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279" name="Google Shape;279;p2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622601" y="2204875"/>
            <a:ext cx="97863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Para </a:t>
            </a:r>
            <a:r>
              <a:rPr lang="es-ES"/>
              <a:t>eliminar imágenes que no queramos volver a utilizar</a:t>
            </a:r>
            <a:endParaRPr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s-ES" sz="2000">
                <a:latin typeface="Source Code Pro"/>
                <a:ea typeface="Source Code Pro"/>
                <a:cs typeface="Source Code Pro"/>
                <a:sym typeface="Source Code Pro"/>
              </a:rPr>
              <a:t>docker </a:t>
            </a:r>
            <a:r>
              <a:rPr b="1" lang="es-ES" sz="2000">
                <a:latin typeface="Source Code Pro"/>
                <a:ea typeface="Source Code Pro"/>
                <a:cs typeface="Source Code Pro"/>
                <a:sym typeface="Source Code Pro"/>
              </a:rPr>
              <a:t>rmi </a:t>
            </a:r>
            <a:r>
              <a:rPr lang="es-ES" sz="2000">
                <a:latin typeface="Source Code Pro"/>
                <a:ea typeface="Source Code Pro"/>
                <a:cs typeface="Source Code Pro"/>
                <a:sym typeface="Source Code Pro"/>
              </a:rPr>
              <a:t>[OPTIONS] </a:t>
            </a:r>
            <a:r>
              <a:rPr b="1" lang="es-ES" sz="2000">
                <a:latin typeface="Source Code Pro"/>
                <a:ea typeface="Source Code Pro"/>
                <a:cs typeface="Source Code Pro"/>
                <a:sym typeface="Source Code Pro"/>
              </a:rPr>
              <a:t>IMAGE </a:t>
            </a:r>
            <a:r>
              <a:rPr lang="es-ES" sz="2000">
                <a:latin typeface="Source Code Pro"/>
                <a:ea typeface="Source Code Pro"/>
                <a:cs typeface="Source Code Pro"/>
                <a:sym typeface="Source Code Pro"/>
              </a:rPr>
              <a:t>[IMAGE…]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urce Code Pro"/>
              <a:buChar char="➢"/>
            </a:pPr>
            <a:r>
              <a:rPr lang="es-ES" sz="2000">
                <a:latin typeface="Source Code Pro"/>
                <a:ea typeface="Source Code Pro"/>
                <a:cs typeface="Source Code Pro"/>
                <a:sym typeface="Source Code Pro"/>
              </a:rPr>
              <a:t>docker rmi c58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/>
              <a:t>       No es necesario escribir todo el ID. Es suficiente con las 3 primeras letras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1" name="Google Shape;281;p29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Rmi</a:t>
            </a:r>
            <a:endParaRPr/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400" y="4298175"/>
            <a:ext cx="56197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/>
          <p:nvPr/>
        </p:nvSpPr>
        <p:spPr>
          <a:xfrm>
            <a:off x="3786625" y="4838475"/>
            <a:ext cx="1068600" cy="14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29"/>
          <p:cNvCxnSpPr>
            <a:endCxn id="283" idx="0"/>
          </p:cNvCxnSpPr>
          <p:nvPr/>
        </p:nvCxnSpPr>
        <p:spPr>
          <a:xfrm>
            <a:off x="4098025" y="3752775"/>
            <a:ext cx="222900" cy="108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290" name="Google Shape;290;p30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622598" y="2204864"/>
            <a:ext cx="72009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ES"/>
              <a:t>Podremos construir imágenes a partir del dockerfile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</a:t>
            </a:r>
            <a:r>
              <a:rPr b="1" lang="es-ES" sz="1600">
                <a:latin typeface="Source Code Pro"/>
                <a:ea typeface="Source Code Pro"/>
                <a:cs typeface="Source Code Pro"/>
                <a:sym typeface="Source Code Pro"/>
              </a:rPr>
              <a:t>build </a:t>
            </a: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[OPTIONS] </a:t>
            </a:r>
            <a:r>
              <a:rPr b="1" lang="es-ES" sz="1600">
                <a:latin typeface="Source Code Pro"/>
                <a:ea typeface="Source Code Pro"/>
                <a:cs typeface="Source Code Pro"/>
                <a:sym typeface="Source Code Pro"/>
              </a:rPr>
              <a:t>PATH </a:t>
            </a: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| URL | -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8300" lvl="2" marL="1371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2200"/>
              <a:buFont typeface="Source Code Pro"/>
              <a:buChar char="➢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build -t nuestraImagen .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2" name="Google Shape;292;p30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Build</a:t>
            </a:r>
            <a:endParaRPr/>
          </a:p>
        </p:txBody>
      </p:sp>
      <p:sp>
        <p:nvSpPr>
          <p:cNvPr id="293" name="Google Shape;293;p30"/>
          <p:cNvSpPr txBox="1"/>
          <p:nvPr/>
        </p:nvSpPr>
        <p:spPr>
          <a:xfrm>
            <a:off x="3332225" y="3584675"/>
            <a:ext cx="19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4798" y="2279193"/>
            <a:ext cx="4062102" cy="3518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0"/>
          <p:cNvGrpSpPr/>
          <p:nvPr/>
        </p:nvGrpSpPr>
        <p:grpSpPr>
          <a:xfrm>
            <a:off x="3660400" y="3046125"/>
            <a:ext cx="3685736" cy="2414997"/>
            <a:chOff x="3660400" y="3046125"/>
            <a:chExt cx="3685736" cy="2414997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3660400" y="3046125"/>
              <a:ext cx="3685736" cy="2414997"/>
              <a:chOff x="3660400" y="3046125"/>
              <a:chExt cx="3685736" cy="2414997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3660400" y="3046125"/>
                <a:ext cx="328200" cy="3114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8" name="Google Shape;298;p30"/>
              <p:cNvCxnSpPr>
                <a:stCxn id="297" idx="5"/>
              </p:cNvCxnSpPr>
              <p:nvPr/>
            </p:nvCxnSpPr>
            <p:spPr>
              <a:xfrm>
                <a:off x="3940536" y="3311922"/>
                <a:ext cx="3405600" cy="21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99" name="Google Shape;299;p30"/>
              <p:cNvSpPr/>
              <p:nvPr/>
            </p:nvSpPr>
            <p:spPr>
              <a:xfrm>
                <a:off x="5672450" y="3046125"/>
                <a:ext cx="328200" cy="311400"/>
              </a:xfrm>
              <a:prstGeom prst="ellipse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0" name="Google Shape;300;p30"/>
            <p:cNvSpPr txBox="1"/>
            <p:nvPr/>
          </p:nvSpPr>
          <p:spPr>
            <a:xfrm>
              <a:off x="6096000" y="3542600"/>
              <a:ext cx="908700" cy="307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800">
                  <a:latin typeface="Source Sans Pro"/>
                  <a:ea typeface="Source Sans Pro"/>
                  <a:cs typeface="Source Sans Pro"/>
                  <a:sym typeface="Source Sans Pro"/>
                </a:rPr>
                <a:t>directorio actual</a:t>
              </a:r>
              <a:endParaRPr sz="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301" name="Google Shape;301;p30"/>
            <p:cNvCxnSpPr>
              <a:stCxn id="299" idx="5"/>
              <a:endCxn id="300" idx="0"/>
            </p:cNvCxnSpPr>
            <p:nvPr/>
          </p:nvCxnSpPr>
          <p:spPr>
            <a:xfrm>
              <a:off x="5952586" y="3311922"/>
              <a:ext cx="597900" cy="23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307" name="Google Shape;307;p3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08" name="Google Shape;308;p31"/>
          <p:cNvSpPr txBox="1"/>
          <p:nvPr>
            <p:ph idx="1" type="body"/>
          </p:nvPr>
        </p:nvSpPr>
        <p:spPr>
          <a:xfrm>
            <a:off x="622600" y="2061201"/>
            <a:ext cx="8350800" cy="404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AutoNum type="arabicPeriod"/>
            </a:pPr>
            <a:r>
              <a:rPr lang="es-ES"/>
              <a:t>Baja la imagen </a:t>
            </a:r>
            <a:r>
              <a:rPr b="1" lang="es-ES"/>
              <a:t>nginx</a:t>
            </a:r>
            <a:r>
              <a:rPr lang="es-ES"/>
              <a:t> del </a:t>
            </a:r>
            <a:r>
              <a:rPr lang="es-ES" u="sng">
                <a:solidFill>
                  <a:schemeClr val="hlink"/>
                </a:solidFill>
                <a:hlinkClick r:id="rId3"/>
              </a:rPr>
              <a:t>repositorio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Arranca la imagen con el nombre </a:t>
            </a:r>
            <a:r>
              <a:rPr i="1" lang="es-ES"/>
              <a:t>Mynginx </a:t>
            </a:r>
            <a:r>
              <a:rPr lang="es-ES"/>
              <a:t>con el puerto 8080 (búsca el comando en el repositorio)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Comprobar que funciona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Ejecutar el comando </a:t>
            </a:r>
            <a:r>
              <a:rPr i="1" lang="es-ES"/>
              <a:t>bash</a:t>
            </a:r>
            <a:r>
              <a:rPr lang="es-ES"/>
              <a:t> en modo interactivo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Comprobar que estoy dentro del directorio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Ir al directorio donde se guarda el html (/usr/share/nginx/html)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Sustituir el archivo html existente con </a:t>
            </a:r>
            <a:r>
              <a:rPr lang="es-ES" u="sng">
                <a:solidFill>
                  <a:schemeClr val="hlink"/>
                </a:solidFill>
                <a:hlinkClick r:id="rId4"/>
              </a:rPr>
              <a:t>otro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Comprobar que se ha modificado la página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Parar la ejecución del contenedor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Eliminar el contenedor</a:t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1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Actividad 1: </a:t>
            </a:r>
            <a:endParaRPr/>
          </a:p>
        </p:txBody>
      </p:sp>
      <p:pic>
        <p:nvPicPr>
          <p:cNvPr id="310" name="Google Shape;3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8050" y="2344700"/>
            <a:ext cx="2168576" cy="216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Comandos Docker</a:t>
            </a:r>
            <a:endParaRPr/>
          </a:p>
        </p:txBody>
      </p:sp>
      <p:sp>
        <p:nvSpPr>
          <p:cNvPr id="316" name="Google Shape;316;p3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17" name="Google Shape;317;p32"/>
          <p:cNvSpPr txBox="1"/>
          <p:nvPr>
            <p:ph idx="1" type="body"/>
          </p:nvPr>
        </p:nvSpPr>
        <p:spPr>
          <a:xfrm>
            <a:off x="622600" y="2061201"/>
            <a:ext cx="8350800" cy="404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Sans Pro"/>
              <a:buAutoNum type="arabicPeriod"/>
            </a:pP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docker pull nginx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d</a:t>
            </a: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ocker run --name mynginx -d -p 8080:80 nginx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Abrimos un navegador, y vamos a localhost:8080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docker exec -it mynginx bash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ls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cd /usr/share/nginx/html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Abrir una nueva consola y:</a:t>
            </a:r>
            <a:endParaRPr/>
          </a:p>
          <a:p>
            <a:pPr indent="-330199" lvl="1" marL="89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AutoNum type="alphaLcPeriod"/>
            </a:pPr>
            <a:r>
              <a:rPr lang="es-ES" sz="1600">
                <a:latin typeface="Source Code Pro"/>
                <a:ea typeface="Source Code Pro"/>
                <a:cs typeface="Source Code Pro"/>
                <a:sym typeface="Source Code Pro"/>
              </a:rPr>
              <a:t>docker cp URLOrigen mynginx:/usr/share/nginx/html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s-ES"/>
              <a:t>Refrescamos la página del navegador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AutoNum type="arabicPeriod"/>
            </a:pP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docker kill mynginx / docker kill </a:t>
            </a:r>
            <a:r>
              <a:rPr i="1" lang="es-ES">
                <a:latin typeface="Source Code Pro"/>
                <a:ea typeface="Source Code Pro"/>
                <a:cs typeface="Source Code Pro"/>
                <a:sym typeface="Source Code Pro"/>
              </a:rPr>
              <a:t>containerID</a:t>
            </a:r>
            <a:endParaRPr i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AutoNum type="arabicPeriod"/>
            </a:pP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docker rm mynginx / docker rm </a:t>
            </a:r>
            <a:r>
              <a:rPr i="1" lang="es-ES">
                <a:latin typeface="Source Code Pro"/>
                <a:ea typeface="Source Code Pro"/>
                <a:cs typeface="Source Code Pro"/>
                <a:sym typeface="Source Code Pro"/>
              </a:rPr>
              <a:t>containerID</a:t>
            </a:r>
            <a:endParaRPr i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Actividad 1: </a:t>
            </a:r>
            <a:endParaRPr/>
          </a:p>
        </p:txBody>
      </p:sp>
      <p:grpSp>
        <p:nvGrpSpPr>
          <p:cNvPr id="319" name="Google Shape;319;p32"/>
          <p:cNvGrpSpPr/>
          <p:nvPr/>
        </p:nvGrpSpPr>
        <p:grpSpPr>
          <a:xfrm>
            <a:off x="3198950" y="1537988"/>
            <a:ext cx="5191075" cy="1221625"/>
            <a:chOff x="2011375" y="823213"/>
            <a:chExt cx="5191075" cy="1221625"/>
          </a:xfrm>
        </p:grpSpPr>
        <p:grpSp>
          <p:nvGrpSpPr>
            <p:cNvPr id="320" name="Google Shape;320;p32"/>
            <p:cNvGrpSpPr/>
            <p:nvPr/>
          </p:nvGrpSpPr>
          <p:grpSpPr>
            <a:xfrm>
              <a:off x="2011375" y="823213"/>
              <a:ext cx="4552500" cy="1221625"/>
              <a:chOff x="2011375" y="823213"/>
              <a:chExt cx="4552500" cy="1221625"/>
            </a:xfrm>
          </p:grpSpPr>
          <p:grpSp>
            <p:nvGrpSpPr>
              <p:cNvPr id="321" name="Google Shape;321;p32"/>
              <p:cNvGrpSpPr/>
              <p:nvPr/>
            </p:nvGrpSpPr>
            <p:grpSpPr>
              <a:xfrm>
                <a:off x="3080825" y="1738213"/>
                <a:ext cx="744700" cy="306625"/>
                <a:chOff x="3080825" y="1738213"/>
                <a:chExt cx="744700" cy="306625"/>
              </a:xfrm>
            </p:grpSpPr>
            <p:sp>
              <p:nvSpPr>
                <p:cNvPr id="322" name="Google Shape;322;p32"/>
                <p:cNvSpPr/>
                <p:nvPr/>
              </p:nvSpPr>
              <p:spPr>
                <a:xfrm>
                  <a:off x="3080825" y="1738213"/>
                  <a:ext cx="329100" cy="272700"/>
                </a:xfrm>
                <a:prstGeom prst="ellipse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2"/>
                <p:cNvSpPr/>
                <p:nvPr/>
              </p:nvSpPr>
              <p:spPr>
                <a:xfrm>
                  <a:off x="3496425" y="1772138"/>
                  <a:ext cx="329100" cy="272700"/>
                </a:xfrm>
                <a:prstGeom prst="ellipse">
                  <a:avLst/>
                </a:pr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324" name="Google Shape;324;p32"/>
              <p:cNvCxnSpPr>
                <a:stCxn id="325" idx="2"/>
                <a:endCxn id="322" idx="0"/>
              </p:cNvCxnSpPr>
              <p:nvPr/>
            </p:nvCxnSpPr>
            <p:spPr>
              <a:xfrm flipH="1">
                <a:off x="3245425" y="1346413"/>
                <a:ext cx="1042200" cy="391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25" name="Google Shape;325;p32"/>
              <p:cNvSpPr txBox="1"/>
              <p:nvPr/>
            </p:nvSpPr>
            <p:spPr>
              <a:xfrm>
                <a:off x="2011375" y="823213"/>
                <a:ext cx="4552500" cy="523200"/>
              </a:xfrm>
              <a:prstGeom prst="rect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100">
                    <a:latin typeface="Source Sans Pro"/>
                    <a:ea typeface="Source Sans Pro"/>
                    <a:cs typeface="Source Sans Pro"/>
                    <a:sym typeface="Source Sans Pro"/>
                  </a:rPr>
                  <a:t>para que se ejecute el contenedor y nos permita seguir escribiendo en la consola</a:t>
                </a:r>
                <a:r>
                  <a:rPr lang="es-ES" sz="110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sz="11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32"/>
            <p:cNvSpPr txBox="1"/>
            <p:nvPr/>
          </p:nvSpPr>
          <p:spPr>
            <a:xfrm>
              <a:off x="5680550" y="1379788"/>
              <a:ext cx="1521900" cy="354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latin typeface="Source Sans Pro"/>
                  <a:ea typeface="Source Sans Pro"/>
                  <a:cs typeface="Source Sans Pro"/>
                  <a:sym typeface="Source Sans Pro"/>
                </a:rPr>
                <a:t>para señalar el puerto</a:t>
              </a:r>
              <a:endParaRPr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7" name="Google Shape;327;p32"/>
            <p:cNvCxnSpPr>
              <a:stCxn id="323" idx="0"/>
              <a:endCxn id="326" idx="1"/>
            </p:cNvCxnSpPr>
            <p:nvPr/>
          </p:nvCxnSpPr>
          <p:spPr>
            <a:xfrm flipH="1" rot="10800000">
              <a:off x="3660975" y="1556738"/>
              <a:ext cx="2019600" cy="215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28" name="Google Shape;328;p32"/>
          <p:cNvGrpSpPr/>
          <p:nvPr/>
        </p:nvGrpSpPr>
        <p:grpSpPr>
          <a:xfrm>
            <a:off x="7395546" y="2519338"/>
            <a:ext cx="3772300" cy="1819325"/>
            <a:chOff x="5028271" y="3848325"/>
            <a:chExt cx="3772300" cy="1819325"/>
          </a:xfrm>
        </p:grpSpPr>
        <p:pic>
          <p:nvPicPr>
            <p:cNvPr id="329" name="Google Shape;32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8271" y="4134075"/>
              <a:ext cx="3772300" cy="153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28275" y="3848325"/>
              <a:ext cx="1390650" cy="2857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1" name="Google Shape;331;p32"/>
          <p:cNvCxnSpPr>
            <a:endCxn id="330" idx="1"/>
          </p:cNvCxnSpPr>
          <p:nvPr/>
        </p:nvCxnSpPr>
        <p:spPr>
          <a:xfrm flipH="1" rot="10800000">
            <a:off x="5355850" y="2662213"/>
            <a:ext cx="2039700" cy="294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2" name="Google Shape;33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071" y="4648050"/>
            <a:ext cx="3551575" cy="140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2"/>
          <p:cNvCxnSpPr>
            <a:endCxn id="332" idx="1"/>
          </p:cNvCxnSpPr>
          <p:nvPr/>
        </p:nvCxnSpPr>
        <p:spPr>
          <a:xfrm>
            <a:off x="5009671" y="5056950"/>
            <a:ext cx="2897400" cy="29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>
            <p:ph type="ctrTitle"/>
          </p:nvPr>
        </p:nvSpPr>
        <p:spPr>
          <a:xfrm>
            <a:off x="2618979" y="1868344"/>
            <a:ext cx="6765000" cy="2160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DockerHub</a:t>
            </a:r>
            <a:endParaRPr/>
          </a:p>
        </p:txBody>
      </p:sp>
      <p:sp>
        <p:nvSpPr>
          <p:cNvPr id="340" name="Google Shape;340;p3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DockerHub</a:t>
            </a:r>
            <a:endParaRPr/>
          </a:p>
        </p:txBody>
      </p:sp>
      <p:sp>
        <p:nvSpPr>
          <p:cNvPr id="347" name="Google Shape;347;p3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48" name="Google Shape;348;p34"/>
          <p:cNvSpPr txBox="1"/>
          <p:nvPr>
            <p:ph idx="1" type="body"/>
          </p:nvPr>
        </p:nvSpPr>
        <p:spPr>
          <a:xfrm>
            <a:off x="622598" y="2204864"/>
            <a:ext cx="7200900" cy="381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ES" sz="1500">
                <a:highlight>
                  <a:srgbClr val="FFFFFF"/>
                </a:highlight>
              </a:rPr>
              <a:t>Es un repositorio público en la nube, similar a </a:t>
            </a:r>
            <a:r>
              <a:rPr lang="es-ES" sz="1500">
                <a:highlight>
                  <a:srgbClr val="FFFFFF"/>
                </a:highlight>
                <a:uFill>
                  <a:noFill/>
                </a:uFill>
                <a:hlinkClick r:id="rId3"/>
              </a:rPr>
              <a:t>Github</a:t>
            </a:r>
            <a:r>
              <a:rPr lang="es-ES" sz="1500">
                <a:highlight>
                  <a:srgbClr val="FFFFFF"/>
                </a:highlight>
              </a:rPr>
              <a:t>, para distribuir los contenidos. 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ES" sz="1500">
                <a:highlight>
                  <a:srgbClr val="FFFFFF"/>
                </a:highlight>
              </a:rPr>
              <a:t>Está mantenido por la propia Docker y hay multitud de imágenes, de carácter gratuito, que se pueden descargar y </a:t>
            </a:r>
            <a:r>
              <a:rPr lang="es-ES" sz="1500">
                <a:highlight>
                  <a:srgbClr val="FFFFFF"/>
                </a:highlight>
              </a:rPr>
              <a:t>así</a:t>
            </a:r>
            <a:r>
              <a:rPr lang="es-ES" sz="1500">
                <a:highlight>
                  <a:srgbClr val="FFFFFF"/>
                </a:highlight>
              </a:rPr>
              <a:t> no tener que hacer el trabajo desde cero al poder aprovechar “plantillas”.</a:t>
            </a:r>
            <a:endParaRPr sz="1500"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-ES" sz="1500">
                <a:highlight>
                  <a:srgbClr val="FFFFFF"/>
                </a:highlight>
              </a:rPr>
              <a:t>También podemos crear nuestros propios repositorios privados e, incluso, dispone de una tienda.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ES" sz="15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https://hub.docker.com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¿Qué es?</a:t>
            </a:r>
            <a:endParaRPr/>
          </a:p>
        </p:txBody>
      </p:sp>
      <p:pic>
        <p:nvPicPr>
          <p:cNvPr id="350" name="Google Shape;3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8125" y="2611074"/>
            <a:ext cx="3592699" cy="31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type="ctrTitle"/>
          </p:nvPr>
        </p:nvSpPr>
        <p:spPr>
          <a:xfrm>
            <a:off x="2618979" y="1868344"/>
            <a:ext cx="6765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s-ES"/>
              <a:t>Sintaxis Dockerfile</a:t>
            </a:r>
            <a:endParaRPr/>
          </a:p>
        </p:txBody>
      </p:sp>
      <p:sp>
        <p:nvSpPr>
          <p:cNvPr id="356" name="Google Shape;356;p3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ctrTitle"/>
          </p:nvPr>
        </p:nvSpPr>
        <p:spPr>
          <a:xfrm>
            <a:off x="2618979" y="1868344"/>
            <a:ext cx="67650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s-ES"/>
              <a:t>Teoría </a:t>
            </a:r>
            <a:r>
              <a:rPr lang="es-ES"/>
              <a:t>Docker</a:t>
            </a:r>
            <a:endParaRPr/>
          </a:p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Sintaxis Dockerfile</a:t>
            </a:r>
            <a:endParaRPr/>
          </a:p>
        </p:txBody>
      </p:sp>
      <p:sp>
        <p:nvSpPr>
          <p:cNvPr id="362" name="Google Shape;362;p36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63" name="Google Shape;363;p36"/>
          <p:cNvSpPr txBox="1"/>
          <p:nvPr>
            <p:ph idx="1" type="body"/>
          </p:nvPr>
        </p:nvSpPr>
        <p:spPr>
          <a:xfrm>
            <a:off x="622600" y="2204875"/>
            <a:ext cx="7200900" cy="39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Un archivo Dockerfile es un archivo de texto con instrucciones para crear una imagen. Por defecto, lo llamaremos </a:t>
            </a:r>
            <a:r>
              <a:rPr b="1" lang="es-ES" sz="1500">
                <a:solidFill>
                  <a:srgbClr val="292929"/>
                </a:solidFill>
                <a:highlight>
                  <a:srgbClr val="FFFFFF"/>
                </a:highlight>
              </a:rPr>
              <a:t>Dockerfile </a:t>
            </a: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y no le daremos extensión ninguna.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Una instrucci</a:t>
            </a:r>
            <a:r>
              <a:rPr lang="es-ES">
                <a:solidFill>
                  <a:srgbClr val="292929"/>
                </a:solidFill>
                <a:highlight>
                  <a:srgbClr val="FFFFFF"/>
                </a:highlight>
              </a:rPr>
              <a:t>ón de Dockerfile es una palabra en mayúsculas seguida de uno o más argumentos. 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Char char="●"/>
            </a:pPr>
            <a:r>
              <a:rPr lang="es-ES">
                <a:solidFill>
                  <a:srgbClr val="292929"/>
                </a:solidFill>
                <a:highlight>
                  <a:srgbClr val="FFFFFF"/>
                </a:highlight>
              </a:rPr>
              <a:t>Cada línea de un archivo Dockerfile contiene una instrucción que se ejecuta de manera independiente</a:t>
            </a: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 a las demás, y provoca la creación de una nueva imagen.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○"/>
            </a:pPr>
            <a:r>
              <a:rPr lang="es-ES" sz="1600">
                <a:solidFill>
                  <a:srgbClr val="292929"/>
                </a:solidFill>
                <a:highlight>
                  <a:srgbClr val="FFFFFF"/>
                </a:highlight>
              </a:rPr>
              <a:t>Los comentarios comienzan con un #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○"/>
            </a:pPr>
            <a:r>
              <a:rPr lang="es-ES" sz="1600">
                <a:solidFill>
                  <a:srgbClr val="292929"/>
                </a:solidFill>
                <a:highlight>
                  <a:srgbClr val="FFFFFF"/>
                </a:highlight>
              </a:rPr>
              <a:t>Las instrucciones son solo mayúsculas</a:t>
            </a:r>
            <a:endParaRPr sz="16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Char char="○"/>
            </a:pPr>
            <a:r>
              <a:rPr lang="es-ES" sz="1600">
                <a:solidFill>
                  <a:srgbClr val="292929"/>
                </a:solidFill>
                <a:highlight>
                  <a:srgbClr val="FFFFFF"/>
                </a:highlight>
              </a:rPr>
              <a:t>La primera instrucción de un Dockerfile en general es FROM para especificar la imagen base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364" name="Google Shape;364;p36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General</a:t>
            </a:r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8170700" y="2751625"/>
            <a:ext cx="3559500" cy="22473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Calibri"/>
                <a:ea typeface="Calibri"/>
                <a:cs typeface="Calibri"/>
                <a:sym typeface="Calibri"/>
              </a:rPr>
              <a:t>#Esto es u</a:t>
            </a:r>
            <a:r>
              <a:rPr lang="es-ES">
                <a:latin typeface="Source Code Pro"/>
                <a:ea typeface="Source Code Pro"/>
                <a:cs typeface="Source Code Pro"/>
                <a:sym typeface="Source Code Pro"/>
              </a:rPr>
              <a:t>n comentario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Source Code Pro"/>
                <a:ea typeface="Source Code Pro"/>
                <a:cs typeface="Source Code Pro"/>
                <a:sym typeface="Source Code Pro"/>
              </a:rPr>
              <a:t>INSTRUCCIÓN1 argumento1 argumento2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Source Code Pro"/>
                <a:ea typeface="Source Code Pro"/>
                <a:cs typeface="Source Code Pro"/>
                <a:sym typeface="Source Code Pro"/>
              </a:rPr>
              <a:t>INSTRUCCIÓN2 argumento1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latin typeface="Source Code Pro"/>
                <a:ea typeface="Source Code Pro"/>
                <a:cs typeface="Source Code Pro"/>
                <a:sym typeface="Source Code Pro"/>
              </a:rPr>
              <a:t>INSTRUCCIÓNn argumento1</a:t>
            </a:r>
            <a:endParaRPr sz="13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8187525" y="2398200"/>
            <a:ext cx="20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Dockerfile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Sintaxis Dockerfile</a:t>
            </a:r>
            <a:endParaRPr/>
          </a:p>
        </p:txBody>
      </p:sp>
      <p:sp>
        <p:nvSpPr>
          <p:cNvPr id="372" name="Google Shape;372;p37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622600" y="2204875"/>
            <a:ext cx="7200900" cy="39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900">
                <a:solidFill>
                  <a:srgbClr val="292929"/>
                </a:solidFill>
                <a:highlight>
                  <a:srgbClr val="FFFFFF"/>
                </a:highlight>
              </a:rPr>
              <a:t>PASOS:</a:t>
            </a:r>
            <a:endParaRPr b="1" sz="19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AutoNum type="arabicPeriod"/>
            </a:pPr>
            <a:r>
              <a:rPr lang="es-ES">
                <a:solidFill>
                  <a:srgbClr val="292929"/>
                </a:solidFill>
                <a:highlight>
                  <a:srgbClr val="FFFFFF"/>
                </a:highlight>
              </a:rPr>
              <a:t>Crear un archivo de texto llamado Dockerfile (sin extensión)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AutoNum type="arabicPeriod"/>
            </a:pPr>
            <a:r>
              <a:rPr lang="es-ES">
                <a:solidFill>
                  <a:srgbClr val="292929"/>
                </a:solidFill>
                <a:highlight>
                  <a:srgbClr val="FFFFFF"/>
                </a:highlight>
              </a:rPr>
              <a:t>Añadir instrucciones al documento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AutoNum type="arabicPeriod"/>
            </a:pPr>
            <a:r>
              <a:rPr lang="es-ES">
                <a:solidFill>
                  <a:srgbClr val="292929"/>
                </a:solidFill>
                <a:highlight>
                  <a:srgbClr val="FFFFFF"/>
                </a:highlight>
              </a:rPr>
              <a:t>Construir una imagen desde el documento (docker build)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AutoNum type="arabicPeriod"/>
            </a:pPr>
            <a:r>
              <a:rPr lang="es-ES">
                <a:solidFill>
                  <a:srgbClr val="292929"/>
                </a:solidFill>
                <a:highlight>
                  <a:srgbClr val="FFFFFF"/>
                </a:highlight>
              </a:rPr>
              <a:t>Arrancar la imagen para crear un contenedor</a:t>
            </a:r>
            <a:endParaRPr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374" name="Google Shape;374;p37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General</a:t>
            </a:r>
            <a:endParaRPr/>
          </a:p>
        </p:txBody>
      </p:sp>
      <p:pic>
        <p:nvPicPr>
          <p:cNvPr id="375" name="Google Shape;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722" y="2204875"/>
            <a:ext cx="522507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type="title"/>
          </p:nvPr>
        </p:nvSpPr>
        <p:spPr>
          <a:xfrm>
            <a:off x="609521" y="764704"/>
            <a:ext cx="1097137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Sintaxis Dockerfile</a:t>
            </a:r>
            <a:endParaRPr/>
          </a:p>
        </p:txBody>
      </p:sp>
      <p:sp>
        <p:nvSpPr>
          <p:cNvPr id="381" name="Google Shape;381;p38"/>
          <p:cNvSpPr txBox="1"/>
          <p:nvPr>
            <p:ph idx="12" type="sldNum"/>
          </p:nvPr>
        </p:nvSpPr>
        <p:spPr>
          <a:xfrm>
            <a:off x="8736463" y="6237312"/>
            <a:ext cx="284443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82" name="Google Shape;382;p38"/>
          <p:cNvSpPr txBox="1"/>
          <p:nvPr>
            <p:ph idx="1" type="body"/>
          </p:nvPr>
        </p:nvSpPr>
        <p:spPr>
          <a:xfrm>
            <a:off x="622598" y="2204864"/>
            <a:ext cx="7200800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Especifica la base para la imagen.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Un archivo Dockerfile solo puede empezar por dos tipos de instrucción, una es ARG y la otra es </a:t>
            </a:r>
            <a:r>
              <a:rPr b="1" lang="es-ES" sz="1500">
                <a:solidFill>
                  <a:srgbClr val="292929"/>
                </a:solidFill>
                <a:highlight>
                  <a:srgbClr val="FFFFFF"/>
                </a:highlight>
              </a:rPr>
              <a:t>FROM</a:t>
            </a: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Todas las imágenes Docker necesitan de otra imagen que les sirva de base. FROM sirve para indicar qué imagen queremos usar.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Si queremos empezar de cero, utilizaremos el argumento </a:t>
            </a:r>
            <a:r>
              <a:rPr i="1" lang="es-ES" sz="1500">
                <a:solidFill>
                  <a:srgbClr val="292929"/>
                </a:solidFill>
                <a:highlight>
                  <a:srgbClr val="FFFFFF"/>
                </a:highlight>
              </a:rPr>
              <a:t>scratch</a:t>
            </a: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, que es una imagen vacía de DockerHub </a:t>
            </a:r>
            <a:r>
              <a:rPr lang="es-ES" sz="1500">
                <a:solidFill>
                  <a:srgbClr val="292929"/>
                </a:solidFill>
                <a:highlight>
                  <a:schemeClr val="lt1"/>
                </a:highlight>
              </a:rPr>
              <a:t>→ </a:t>
            </a:r>
            <a:r>
              <a:rPr lang="es-ES" sz="1500">
                <a:solidFill>
                  <a:srgbClr val="292929"/>
                </a:solidFill>
                <a:highlight>
                  <a:schemeClr val="lt1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FROM scratch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Imagen Ubuntu, disponible en el registro oficial de Docker.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○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Especificamos que queremos la imagen con el Tag 18.04. En caso de no indicar ningún tag, la versión que Docker va a descargar será la “latest”.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383" name="Google Shape;383;p38"/>
          <p:cNvSpPr txBox="1"/>
          <p:nvPr>
            <p:ph idx="2" type="body"/>
          </p:nvPr>
        </p:nvSpPr>
        <p:spPr>
          <a:xfrm>
            <a:off x="622598" y="1340768"/>
            <a:ext cx="10945215" cy="43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</a:pPr>
            <a:r>
              <a:rPr lang="es-ES"/>
              <a:t>FROM</a:t>
            </a:r>
            <a:endParaRPr/>
          </a:p>
        </p:txBody>
      </p:sp>
      <p:grpSp>
        <p:nvGrpSpPr>
          <p:cNvPr id="384" name="Google Shape;384;p38"/>
          <p:cNvGrpSpPr/>
          <p:nvPr/>
        </p:nvGrpSpPr>
        <p:grpSpPr>
          <a:xfrm>
            <a:off x="5957700" y="3217025"/>
            <a:ext cx="5297963" cy="1905000"/>
            <a:chOff x="5937025" y="2552250"/>
            <a:chExt cx="5297963" cy="1905000"/>
          </a:xfrm>
        </p:grpSpPr>
        <p:pic>
          <p:nvPicPr>
            <p:cNvPr id="385" name="Google Shape;38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58413" y="2552250"/>
              <a:ext cx="3076575" cy="190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" name="Google Shape;386;p38"/>
            <p:cNvSpPr/>
            <p:nvPr/>
          </p:nvSpPr>
          <p:spPr>
            <a:xfrm>
              <a:off x="8246425" y="2625400"/>
              <a:ext cx="1859700" cy="365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7" name="Google Shape;387;p38"/>
            <p:cNvCxnSpPr>
              <a:endCxn id="386" idx="1"/>
            </p:cNvCxnSpPr>
            <p:nvPr/>
          </p:nvCxnSpPr>
          <p:spPr>
            <a:xfrm flipH="1" rot="10800000">
              <a:off x="5937025" y="2807950"/>
              <a:ext cx="2309400" cy="1273200"/>
            </a:xfrm>
            <a:prstGeom prst="curvedConnector3">
              <a:avLst>
                <a:gd fmla="val 85988" name="adj1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Sintaxis Dockerfile</a:t>
            </a:r>
            <a:endParaRPr/>
          </a:p>
        </p:txBody>
      </p:sp>
      <p:sp>
        <p:nvSpPr>
          <p:cNvPr id="393" name="Google Shape;393;p39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394" name="Google Shape;394;p39"/>
          <p:cNvSpPr txBox="1"/>
          <p:nvPr>
            <p:ph idx="1" type="body"/>
          </p:nvPr>
        </p:nvSpPr>
        <p:spPr>
          <a:xfrm>
            <a:off x="622598" y="2204864"/>
            <a:ext cx="72009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Copia archivos y directorios al contenedor.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Indica </a:t>
            </a: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a Docker que coja los archivos de nuestro equipo y los añada a la imagen con la que estamos trabajando. 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Char char="○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COPY crea un directorio en caso de que no exista.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Code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COPY &lt;fuente&gt; &lt;destino&gt;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95" name="Google Shape;395;p39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</a:pPr>
            <a:r>
              <a:rPr lang="es-ES"/>
              <a:t>COPY</a:t>
            </a:r>
            <a:endParaRPr/>
          </a:p>
        </p:txBody>
      </p:sp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413" y="2552250"/>
            <a:ext cx="30765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9"/>
          <p:cNvSpPr/>
          <p:nvPr/>
        </p:nvSpPr>
        <p:spPr>
          <a:xfrm>
            <a:off x="8296900" y="3063900"/>
            <a:ext cx="1093800" cy="36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39"/>
          <p:cNvCxnSpPr>
            <a:endCxn id="397" idx="1"/>
          </p:cNvCxnSpPr>
          <p:nvPr/>
        </p:nvCxnSpPr>
        <p:spPr>
          <a:xfrm flipH="1" rot="10800000">
            <a:off x="4005400" y="3246450"/>
            <a:ext cx="4291500" cy="531900"/>
          </a:xfrm>
          <a:prstGeom prst="curvedConnector3">
            <a:avLst>
              <a:gd fmla="val 5784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99" name="Google Shape;399;p39"/>
          <p:cNvGrpSpPr/>
          <p:nvPr/>
        </p:nvGrpSpPr>
        <p:grpSpPr>
          <a:xfrm>
            <a:off x="4981500" y="3180775"/>
            <a:ext cx="6034275" cy="2146325"/>
            <a:chOff x="4981500" y="3180775"/>
            <a:chExt cx="6034275" cy="2146325"/>
          </a:xfrm>
        </p:grpSpPr>
        <p:sp>
          <p:nvSpPr>
            <p:cNvPr id="400" name="Google Shape;400;p39"/>
            <p:cNvSpPr/>
            <p:nvPr/>
          </p:nvSpPr>
          <p:spPr>
            <a:xfrm>
              <a:off x="8768150" y="3180775"/>
              <a:ext cx="193500" cy="2103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8961650" y="3180775"/>
              <a:ext cx="504000" cy="2103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 txBox="1"/>
            <p:nvPr/>
          </p:nvSpPr>
          <p:spPr>
            <a:xfrm>
              <a:off x="4981500" y="4973100"/>
              <a:ext cx="2928300" cy="354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latin typeface="Source Sans Pro"/>
                  <a:ea typeface="Source Sans Pro"/>
                  <a:cs typeface="Source Sans Pro"/>
                  <a:sym typeface="Source Sans Pro"/>
                </a:rPr>
                <a:t>todos los archivos del directorio actual</a:t>
              </a:r>
              <a:endParaRPr sz="11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3" name="Google Shape;403;p39"/>
            <p:cNvSpPr txBox="1"/>
            <p:nvPr/>
          </p:nvSpPr>
          <p:spPr>
            <a:xfrm>
              <a:off x="8087475" y="4973100"/>
              <a:ext cx="2928300" cy="354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>
                  <a:latin typeface="Source Sans Pro"/>
                  <a:ea typeface="Source Sans Pro"/>
                  <a:cs typeface="Source Sans Pro"/>
                  <a:sym typeface="Source Sans Pro"/>
                </a:rPr>
                <a:t>directorio /app de la imagen</a:t>
              </a:r>
              <a:endParaRPr sz="11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cxnSp>
          <p:nvCxnSpPr>
            <p:cNvPr id="404" name="Google Shape;404;p39"/>
            <p:cNvCxnSpPr>
              <a:stCxn id="400" idx="4"/>
              <a:endCxn id="402" idx="0"/>
            </p:cNvCxnSpPr>
            <p:nvPr/>
          </p:nvCxnSpPr>
          <p:spPr>
            <a:xfrm rot="5400000">
              <a:off x="6864350" y="2972425"/>
              <a:ext cx="1581900" cy="2419200"/>
            </a:xfrm>
            <a:prstGeom prst="curvedConnector3">
              <a:avLst>
                <a:gd fmla="val 50004" name="adj1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05" name="Google Shape;405;p39"/>
            <p:cNvCxnSpPr>
              <a:stCxn id="401" idx="4"/>
              <a:endCxn id="403" idx="0"/>
            </p:cNvCxnSpPr>
            <p:nvPr/>
          </p:nvCxnSpPr>
          <p:spPr>
            <a:xfrm flipH="1" rot="-5400000">
              <a:off x="8591750" y="4012975"/>
              <a:ext cx="1581900" cy="338100"/>
            </a:xfrm>
            <a:prstGeom prst="curvedConnector3">
              <a:avLst>
                <a:gd fmla="val 43623" name="adj1"/>
              </a:avLst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Sintaxis Dockerfile</a:t>
            </a:r>
            <a:endParaRPr/>
          </a:p>
        </p:txBody>
      </p:sp>
      <p:sp>
        <p:nvSpPr>
          <p:cNvPr id="411" name="Google Shape;411;p40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12" name="Google Shape;412;p40"/>
          <p:cNvSpPr txBox="1"/>
          <p:nvPr>
            <p:ph idx="1" type="body"/>
          </p:nvPr>
        </p:nvSpPr>
        <p:spPr>
          <a:xfrm>
            <a:off x="622598" y="2204864"/>
            <a:ext cx="72009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Ejecuta el comando especificado. Se usa para instalar paquetes en el contenedor.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b="1" lang="es-ES" sz="1500">
                <a:solidFill>
                  <a:srgbClr val="292929"/>
                </a:solidFill>
                <a:highlight>
                  <a:srgbClr val="FFFFFF"/>
                </a:highlight>
              </a:rPr>
              <a:t>Crea una imagen </a:t>
            </a: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después de haberse ejecutado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○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Docker internamente cachea todas las imágenes con las que trata, una vez crea una imagen y la tiene almacenada, nunca más la va a crear.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■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Es probable que la primera ejecución tarde algo de tiempo. La segunda vez, Docker ya tendrá todas las imágenes que necesita para crear el contenedor en un instante.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Si usamos RUN, aprovechamos este mecanismo para guardar el resultado de su ejecución. Por lo que cuando creemos un contenedor por segunda vez ya no se tendrá que calcular más.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</a:pPr>
            <a:r>
              <a:rPr lang="es-ES"/>
              <a:t>RUN</a:t>
            </a:r>
            <a:endParaRPr/>
          </a:p>
        </p:txBody>
      </p:sp>
      <p:grpSp>
        <p:nvGrpSpPr>
          <p:cNvPr id="414" name="Google Shape;414;p40"/>
          <p:cNvGrpSpPr/>
          <p:nvPr/>
        </p:nvGrpSpPr>
        <p:grpSpPr>
          <a:xfrm>
            <a:off x="8158413" y="2552250"/>
            <a:ext cx="3076575" cy="1905000"/>
            <a:chOff x="8158413" y="2552250"/>
            <a:chExt cx="3076575" cy="1905000"/>
          </a:xfrm>
        </p:grpSpPr>
        <p:pic>
          <p:nvPicPr>
            <p:cNvPr id="415" name="Google Shape;415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58413" y="2552250"/>
              <a:ext cx="3076575" cy="190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40"/>
            <p:cNvSpPr/>
            <p:nvPr/>
          </p:nvSpPr>
          <p:spPr>
            <a:xfrm>
              <a:off x="8330575" y="3567850"/>
              <a:ext cx="1338000" cy="3198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Sintaxis Dockerfile</a:t>
            </a:r>
            <a:endParaRPr/>
          </a:p>
        </p:txBody>
      </p:sp>
      <p:sp>
        <p:nvSpPr>
          <p:cNvPr id="422" name="Google Shape;422;p41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23" name="Google Shape;423;p41"/>
          <p:cNvSpPr txBox="1"/>
          <p:nvPr>
            <p:ph idx="1" type="body"/>
          </p:nvPr>
        </p:nvSpPr>
        <p:spPr>
          <a:xfrm>
            <a:off x="622598" y="2204864"/>
            <a:ext cx="72009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ENTRYPOINT Se encarga de ejecutar un comando cuando el contenedor arranca. 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○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Por defecto el entrypoint es “/bin/sh -c”.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CMD indica el comando y argumentos que va a ejecutar el ENTRYPOINT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Cambiamos el </a:t>
            </a: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ENTRYPOINT </a:t>
            </a: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por defecto para que se ejecute el comando </a:t>
            </a:r>
            <a:r>
              <a:rPr i="1" lang="es-ES" sz="1500">
                <a:solidFill>
                  <a:srgbClr val="292929"/>
                </a:solidFill>
                <a:highlight>
                  <a:srgbClr val="FFFFFF"/>
                </a:highlight>
              </a:rPr>
              <a:t>sleep </a:t>
            </a: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y usamos CMD para indicar el argumento “10”.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</a:pPr>
            <a:r>
              <a:rPr lang="es-ES"/>
              <a:t>ENTRYPOINT y CMD</a:t>
            </a:r>
            <a:endParaRPr/>
          </a:p>
        </p:txBody>
      </p:sp>
      <p:pic>
        <p:nvPicPr>
          <p:cNvPr id="425" name="Google Shape;4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123" y="2615768"/>
            <a:ext cx="2276475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6" name="Google Shape;426;p41"/>
          <p:cNvCxnSpPr>
            <a:endCxn id="425" idx="2"/>
          </p:cNvCxnSpPr>
          <p:nvPr/>
        </p:nvCxnSpPr>
        <p:spPr>
          <a:xfrm flipH="1" rot="10800000">
            <a:off x="3929761" y="4101668"/>
            <a:ext cx="5310600" cy="694800"/>
          </a:xfrm>
          <a:prstGeom prst="curvedConnector2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Sintaxis Dockerfile</a:t>
            </a:r>
            <a:endParaRPr/>
          </a:p>
        </p:txBody>
      </p:sp>
      <p:sp>
        <p:nvSpPr>
          <p:cNvPr id="432" name="Google Shape;432;p42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33" name="Google Shape;433;p42"/>
          <p:cNvSpPr txBox="1"/>
          <p:nvPr>
            <p:ph idx="1" type="body"/>
          </p:nvPr>
        </p:nvSpPr>
        <p:spPr>
          <a:xfrm>
            <a:off x="622601" y="2204875"/>
            <a:ext cx="93153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Permite definir una variable usable en el resto del Dockerfile con la sintaxis ${NOMBRE_DEL_ARG}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34" name="Google Shape;434;p42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</a:pPr>
            <a:r>
              <a:rPr lang="es-ES"/>
              <a:t>ARG</a:t>
            </a:r>
            <a:endParaRPr/>
          </a:p>
        </p:txBody>
      </p:sp>
      <p:pic>
        <p:nvPicPr>
          <p:cNvPr id="435" name="Google Shape;4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723" y="2943943"/>
            <a:ext cx="25146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Sintaxis Dockerfile</a:t>
            </a:r>
            <a:endParaRPr/>
          </a:p>
        </p:txBody>
      </p:sp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42" name="Google Shape;442;p43"/>
          <p:cNvSpPr txBox="1"/>
          <p:nvPr>
            <p:ph idx="1" type="body"/>
          </p:nvPr>
        </p:nvSpPr>
        <p:spPr>
          <a:xfrm>
            <a:off x="622598" y="2204864"/>
            <a:ext cx="7200900" cy="3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Indica qué puerto del contenedor se debe exponer al ejecutarlo. No lo expone directamente. 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○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</a:rPr>
              <a:t>Los puertos pueden ser TCP o UDP, pero por defecto, es TCP.</a:t>
            </a:r>
            <a:endParaRPr sz="15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Code Pro"/>
              <a:buChar char="➢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EXPOSE 80/udp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Source Code Pro"/>
              <a:buChar char="➢"/>
            </a:pPr>
            <a:r>
              <a:rPr lang="es-ES" sz="1500">
                <a:solidFill>
                  <a:srgbClr val="292929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EXPOSE 3030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EDA2E"/>
              </a:buClr>
              <a:buSzPts val="3000"/>
              <a:buNone/>
            </a:pPr>
            <a:r>
              <a:rPr lang="es-ES"/>
              <a:t>EXPOSE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Google Shape;449;p44"/>
          <p:cNvCxnSpPr/>
          <p:nvPr/>
        </p:nvCxnSpPr>
        <p:spPr>
          <a:xfrm>
            <a:off x="622598" y="5373216"/>
            <a:ext cx="1094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44"/>
          <p:cNvSpPr txBox="1"/>
          <p:nvPr/>
        </p:nvSpPr>
        <p:spPr>
          <a:xfrm>
            <a:off x="635542" y="2852936"/>
            <a:ext cx="10932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Zamalbide Auzoa z/g - 20100 Errenteria (Gipuzkoa)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T. (+34) 943 082 900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sng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info@tknika.eus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www.tknika.eus</a:t>
            </a:r>
            <a:endParaRPr/>
          </a:p>
        </p:txBody>
      </p:sp>
      <p:sp>
        <p:nvSpPr>
          <p:cNvPr id="451" name="Google Shape;451;p44"/>
          <p:cNvSpPr txBox="1"/>
          <p:nvPr>
            <p:ph idx="12" type="sldNum"/>
          </p:nvPr>
        </p:nvSpPr>
        <p:spPr>
          <a:xfrm>
            <a:off x="8736463" y="6237312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3041338" y="1628799"/>
            <a:ext cx="612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ESKERRIK ASKO  </a:t>
            </a:r>
            <a:r>
              <a:rPr b="1" i="0" lang="es-ES" sz="2400" u="none" cap="none" strike="noStrike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– 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GRACIAS  </a:t>
            </a:r>
            <a:r>
              <a:rPr b="1" i="0" lang="es-ES" sz="2400" u="none" cap="none" strike="noStrike">
                <a:solidFill>
                  <a:srgbClr val="D8D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–</a:t>
            </a:r>
            <a:r>
              <a:rPr b="1" i="0" lang="es-ES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THANK YOU</a:t>
            </a:r>
            <a:endParaRPr/>
          </a:p>
        </p:txBody>
      </p:sp>
      <p:sp>
        <p:nvSpPr>
          <p:cNvPr id="453" name="Google Shape;453;p44"/>
          <p:cNvSpPr/>
          <p:nvPr/>
        </p:nvSpPr>
        <p:spPr>
          <a:xfrm>
            <a:off x="7391350" y="116632"/>
            <a:ext cx="1296000" cy="7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:\Descargas\UNEVOC_Network_Logo_blue_en.png" id="454" name="Google Shape;45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3326" y="248123"/>
            <a:ext cx="552160" cy="4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4"/>
          <p:cNvSpPr txBox="1"/>
          <p:nvPr/>
        </p:nvSpPr>
        <p:spPr>
          <a:xfrm>
            <a:off x="874626" y="4973106"/>
            <a:ext cx="10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COLABORADORES: </a:t>
            </a:r>
            <a:r>
              <a:rPr lang="es-ES" sz="200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Nahikari Otermin</a:t>
            </a:r>
            <a:r>
              <a:rPr b="0" i="0" lang="es-ES" sz="20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Pablo Rubio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500" y="1988750"/>
            <a:ext cx="1973875" cy="19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/>
          <p:nvPr>
            <p:ph type="title"/>
          </p:nvPr>
        </p:nvSpPr>
        <p:spPr>
          <a:xfrm>
            <a:off x="478582" y="1124744"/>
            <a:ext cx="111612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736463" y="6232227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6375" y="2137350"/>
            <a:ext cx="4667274" cy="33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00" y="1859677"/>
            <a:ext cx="3507551" cy="19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500" y="4120602"/>
            <a:ext cx="2565551" cy="1889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8975" y="3681350"/>
            <a:ext cx="2844300" cy="21332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/>
          <p:nvPr/>
        </p:nvSpPr>
        <p:spPr>
          <a:xfrm>
            <a:off x="5789325" y="4552375"/>
            <a:ext cx="1548300" cy="60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EDA2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1" name="Google Shape;101;p11"/>
          <p:cNvSpPr txBox="1"/>
          <p:nvPr/>
        </p:nvSpPr>
        <p:spPr>
          <a:xfrm>
            <a:off x="609525" y="2264775"/>
            <a:ext cx="65094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Source Sans Pro"/>
              <a:buAutoNum type="arabicPeriod"/>
            </a:pPr>
            <a:r>
              <a:rPr b="1" lang="es-ES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Ligero</a:t>
            </a:r>
            <a:endParaRPr b="1">
              <a:solidFill>
                <a:srgbClr val="191919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Source Sans Pro"/>
              <a:buAutoNum type="alphaLcPeriod"/>
            </a:pPr>
            <a:r>
              <a:rPr lang="es-ES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Trabajan sobre la misma base. No pesan tanto como las máquinas virtuales ya que no albergan un SO completo</a:t>
            </a:r>
            <a:endParaRPr>
              <a:solidFill>
                <a:srgbClr val="191919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Source Sans Pro"/>
              <a:buAutoNum type="arabicPeriod"/>
            </a:pPr>
            <a:r>
              <a:rPr b="1" lang="es-ES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Portable</a:t>
            </a:r>
            <a:endParaRPr b="1">
              <a:solidFill>
                <a:srgbClr val="191919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Source Sans Pro"/>
              <a:buAutoNum type="alphaLcPeriod"/>
            </a:pPr>
            <a:r>
              <a:rPr lang="es-ES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Tiene todas la dependencias integradas para que funcione en cualquier otro equipo</a:t>
            </a:r>
            <a:endParaRPr>
              <a:solidFill>
                <a:srgbClr val="191919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Source Sans Pro"/>
              <a:buAutoNum type="arabicPeriod"/>
            </a:pPr>
            <a:r>
              <a:rPr b="1" lang="es-ES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Inmutable</a:t>
            </a:r>
            <a:endParaRPr b="1">
              <a:solidFill>
                <a:srgbClr val="191919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Source Sans Pro"/>
              <a:buAutoNum type="alphaLcPeriod"/>
            </a:pPr>
            <a:r>
              <a:rPr lang="es-ES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Si funciona en nuestra máquina, funcionará en cualquier otra</a:t>
            </a:r>
            <a:endParaRPr>
              <a:solidFill>
                <a:srgbClr val="191919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" name="Google Shape;102;p11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Características principales</a:t>
            </a:r>
            <a:endParaRPr/>
          </a:p>
        </p:txBody>
      </p:sp>
      <p:pic>
        <p:nvPicPr>
          <p:cNvPr id="103" name="Google Shape;10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475" y="2264776"/>
            <a:ext cx="3926250" cy="34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0" name="Google Shape;110;p12"/>
          <p:cNvSpPr txBox="1"/>
          <p:nvPr/>
        </p:nvSpPr>
        <p:spPr>
          <a:xfrm>
            <a:off x="2280375" y="2584525"/>
            <a:ext cx="42999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just">
              <a:lnSpc>
                <a:spcPct val="200000"/>
              </a:lnSpc>
              <a:spcBef>
                <a:spcPts val="1500"/>
              </a:spcBef>
              <a:spcAft>
                <a:spcPts val="0"/>
              </a:spcAft>
              <a:buClr>
                <a:srgbClr val="191919"/>
              </a:buClr>
              <a:buSzPts val="2500"/>
              <a:buFont typeface="Source Sans Pro"/>
              <a:buAutoNum type="arabicPeriod"/>
            </a:pPr>
            <a:r>
              <a:rPr lang="es-ES" sz="2500">
                <a:solidFill>
                  <a:srgbClr val="191919"/>
                </a:solidFill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Imágenes</a:t>
            </a:r>
            <a:endParaRPr sz="25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500"/>
              <a:buFont typeface="Source Sans Pro"/>
              <a:buAutoNum type="arabicPeriod"/>
            </a:pPr>
            <a:r>
              <a:rPr lang="es-ES" sz="2500">
                <a:solidFill>
                  <a:srgbClr val="191919"/>
                </a:solidFill>
                <a:highlight>
                  <a:schemeClr val="l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Contenedores</a:t>
            </a:r>
            <a:endParaRPr sz="25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73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500"/>
              <a:buFont typeface="Source Sans Pro"/>
              <a:buAutoNum type="arabicPeriod"/>
            </a:pPr>
            <a:r>
              <a:rPr lang="es-ES" sz="2500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Repositorios</a:t>
            </a:r>
            <a:endParaRPr sz="25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1" name="Google Shape;111;p12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Elementos fundamentales</a:t>
            </a:r>
            <a:endParaRPr/>
          </a:p>
        </p:txBody>
      </p:sp>
      <p:pic>
        <p:nvPicPr>
          <p:cNvPr id="112" name="Google Shape;112;p1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2299" r="2299" t="0"/>
          <a:stretch/>
        </p:blipFill>
        <p:spPr>
          <a:xfrm>
            <a:off x="7668850" y="2104063"/>
            <a:ext cx="3528900" cy="3816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9" name="Google Shape;119;p13"/>
          <p:cNvSpPr txBox="1"/>
          <p:nvPr/>
        </p:nvSpPr>
        <p:spPr>
          <a:xfrm>
            <a:off x="681600" y="2448700"/>
            <a:ext cx="66813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600"/>
              <a:buFont typeface="Source Sans Pro"/>
              <a:buChar char="●"/>
            </a:pPr>
            <a:r>
              <a:rPr lang="es-ES" sz="16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La imagen Docker podríamos entenderla como </a:t>
            </a:r>
            <a:r>
              <a:rPr lang="es-ES" sz="1600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un SO con aplicaciones instaladas </a:t>
            </a:r>
            <a:r>
              <a:rPr lang="es-ES" sz="16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(Por ejemplo un OpenSUSE con un paquete ofimático).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Source Sans Pro"/>
              <a:buChar char="●"/>
            </a:pPr>
            <a:r>
              <a:rPr lang="es-ES" sz="16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Sobre esta base podremos empezar a añadir aplicaciones que vayamos a necesitar en otro equipo donde tengamos intención de usar la imagen. 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Source Sans Pro"/>
              <a:buChar char="●"/>
            </a:pPr>
            <a:r>
              <a:rPr lang="es-ES" sz="16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Además Docker nos ofrece una forma muy sencilla de actualizar las imágenes que tengamos creadas, así como un sencillo método para crear nuevas imágenes.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20" name="Google Shape;120;p13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Imágenes </a:t>
            </a:r>
            <a:r>
              <a:rPr lang="es-ES"/>
              <a:t>Docker</a:t>
            </a:r>
            <a:endParaRPr/>
          </a:p>
        </p:txBody>
      </p:sp>
      <p:pic>
        <p:nvPicPr>
          <p:cNvPr id="121" name="Google Shape;12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700" y="2883240"/>
            <a:ext cx="3641275" cy="2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27" name="Google Shape;127;p14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28" name="Google Shape;128;p14"/>
          <p:cNvSpPr txBox="1"/>
          <p:nvPr/>
        </p:nvSpPr>
        <p:spPr>
          <a:xfrm>
            <a:off x="774175" y="2911500"/>
            <a:ext cx="60924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Son como un directorio, </a:t>
            </a:r>
            <a:r>
              <a:rPr lang="es-ES" sz="1500">
                <a:solidFill>
                  <a:srgbClr val="191919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contienen todo lo necesario para que una aplicación pueda funcionar </a:t>
            </a:r>
            <a:r>
              <a:rPr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sin necesidad de acceder a un repositorio externo al contenedor. 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Source Sans Pro"/>
              <a:buChar char="●"/>
            </a:pPr>
            <a:r>
              <a:rPr lang="es-ES" sz="15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Cada uno de éstos es una plataforma de aplicaciones segura y aislada del resto que podamos encontrar o desplegar en la misma máquina host.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9" name="Google Shape;129;p14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Contenedores Docker</a:t>
            </a:r>
            <a:endParaRPr/>
          </a:p>
        </p:txBody>
      </p:sp>
      <p:pic>
        <p:nvPicPr>
          <p:cNvPr id="130" name="Google Shape;1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575" y="2884937"/>
            <a:ext cx="2932925" cy="21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609521" y="764704"/>
            <a:ext cx="10971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5000"/>
              <a:buFont typeface="Source Sans Pro"/>
              <a:buNone/>
            </a:pPr>
            <a:r>
              <a:rPr lang="es-ES"/>
              <a:t>Teoría Docker</a:t>
            </a:r>
            <a:endParaRPr/>
          </a:p>
        </p:txBody>
      </p:sp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8736463" y="6165304"/>
            <a:ext cx="2844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774175" y="2339300"/>
            <a:ext cx="46869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Source Sans Pro"/>
              <a:buChar char="●"/>
            </a:pPr>
            <a:r>
              <a:rPr b="1" lang="es-ES" sz="13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Imagen</a:t>
            </a:r>
            <a:endParaRPr b="1" sz="13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Es similar a una clase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 utiliza para instanciar contenedores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Es inmutable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 pueden crear múltiples “instancias”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●"/>
            </a:pPr>
            <a:r>
              <a:rPr b="1" lang="es-ES" sz="13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Contenedor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Es similar a un objeto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 ejecuta en un entorno aislado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Tiene su propia red interna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Tiene su propio file system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Es donde se ejecuta nuestra app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84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Source Sans Pro"/>
              <a:buChar char="○"/>
            </a:pPr>
            <a:r>
              <a:rPr lang="es-ES" sz="1100">
                <a:solidFill>
                  <a:srgbClr val="333333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Se encienden y apagan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8" name="Google Shape;138;p15"/>
          <p:cNvSpPr txBox="1"/>
          <p:nvPr>
            <p:ph idx="2" type="body"/>
          </p:nvPr>
        </p:nvSpPr>
        <p:spPr>
          <a:xfrm>
            <a:off x="622598" y="1340768"/>
            <a:ext cx="10945200" cy="43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ES"/>
              <a:t>Imágenes vs. </a:t>
            </a:r>
            <a:r>
              <a:rPr lang="es-ES"/>
              <a:t>Contenedores</a:t>
            </a:r>
            <a:endParaRPr/>
          </a:p>
        </p:txBody>
      </p:sp>
      <p:grpSp>
        <p:nvGrpSpPr>
          <p:cNvPr id="139" name="Google Shape;139;p15"/>
          <p:cNvGrpSpPr/>
          <p:nvPr/>
        </p:nvGrpSpPr>
        <p:grpSpPr>
          <a:xfrm>
            <a:off x="5714700" y="2733568"/>
            <a:ext cx="5019024" cy="2335106"/>
            <a:chOff x="5714700" y="2733568"/>
            <a:chExt cx="5019024" cy="2335106"/>
          </a:xfrm>
        </p:grpSpPr>
        <p:pic>
          <p:nvPicPr>
            <p:cNvPr id="140" name="Google Shape;14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4700" y="2733568"/>
              <a:ext cx="5019024" cy="2335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5"/>
            <p:cNvSpPr txBox="1"/>
            <p:nvPr/>
          </p:nvSpPr>
          <p:spPr>
            <a:xfrm>
              <a:off x="6269125" y="3113450"/>
              <a:ext cx="925500" cy="210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800">
                  <a:latin typeface="Source Sans Pro"/>
                  <a:ea typeface="Source Sans Pro"/>
                  <a:cs typeface="Source Sans Pro"/>
                  <a:sym typeface="Source Sans Pro"/>
                </a:rPr>
                <a:t>Imagen</a:t>
              </a:r>
              <a:endParaRPr sz="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42" name="Google Shape;142;p15"/>
            <p:cNvSpPr txBox="1"/>
            <p:nvPr/>
          </p:nvSpPr>
          <p:spPr>
            <a:xfrm>
              <a:off x="9424475" y="3256500"/>
              <a:ext cx="1127400" cy="172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800">
                  <a:latin typeface="Source Sans Pro"/>
                  <a:ea typeface="Source Sans Pro"/>
                  <a:cs typeface="Source Sans Pro"/>
                  <a:sym typeface="Source Sans Pro"/>
                </a:rPr>
                <a:t>Contenedores</a:t>
              </a:r>
              <a:endParaRPr sz="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